
<file path=[Content_Types].xml><?xml version="1.0" encoding="utf-8"?>
<Types xmlns="http://schemas.openxmlformats.org/package/2006/content-types">
  <Default Extension="jpeg" ContentType="image/jpeg"/>
  <Default Extension="JPG" ContentType="image/.jp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17" r:id="rId3"/>
    <p:sldId id="415" r:id="rId4"/>
    <p:sldId id="416" r:id="rId6"/>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70" d="100"/>
          <a:sy n="70" d="100"/>
        </p:scale>
        <p:origin x="4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3BB10-3929-49A3-9039-72427CE477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2B1FB-5AAF-46A2-8428-2BE5DE109D5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0D11CA1-7E12-4526-8671-CBD9D8A580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8ABB00-E92F-43B8-814E-4EB65FD30A0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0D11CA1-7E12-4526-8671-CBD9D8A580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8ABB00-E92F-43B8-814E-4EB65FD30A0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0D11CA1-7E12-4526-8671-CBD9D8A580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8ABB00-E92F-43B8-814E-4EB65FD30A0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0D11CA1-7E12-4526-8671-CBD9D8A580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8ABB00-E92F-43B8-814E-4EB65FD30A0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0D11CA1-7E12-4526-8671-CBD9D8A580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8ABB00-E92F-43B8-814E-4EB65FD30A0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0D11CA1-7E12-4526-8671-CBD9D8A580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8ABB00-E92F-43B8-814E-4EB65FD30A0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0D11CA1-7E12-4526-8671-CBD9D8A580F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8ABB00-E92F-43B8-814E-4EB65FD30A0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0D11CA1-7E12-4526-8671-CBD9D8A580F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8ABB00-E92F-43B8-814E-4EB65FD30A0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D11CA1-7E12-4526-8671-CBD9D8A580F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8ABB00-E92F-43B8-814E-4EB65FD30A0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0D11CA1-7E12-4526-8671-CBD9D8A580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8ABB00-E92F-43B8-814E-4EB65FD30A0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0D11CA1-7E12-4526-8671-CBD9D8A580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8ABB00-E92F-43B8-814E-4EB65FD30A0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11CA1-7E12-4526-8671-CBD9D8A580F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ABB00-E92F-43B8-814E-4EB65FD30A0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2.tiff"/><Relationship Id="rId1"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文本框 65"/>
          <p:cNvSpPr txBox="1"/>
          <p:nvPr>
            <p:custDataLst>
              <p:tags r:id="rId1"/>
            </p:custDataLst>
          </p:nvPr>
        </p:nvSpPr>
        <p:spPr>
          <a:xfrm>
            <a:off x="2642870" y="1924685"/>
            <a:ext cx="6802755" cy="1876425"/>
          </a:xfrm>
          <a:prstGeom prst="rect">
            <a:avLst/>
          </a:prstGeom>
          <a:noFill/>
        </p:spPr>
        <p:txBody>
          <a:bodyPr wrap="square" rtlCol="0" anchor="ctr"/>
          <a:p>
            <a:pPr algn="ctr">
              <a:lnSpc>
                <a:spcPct val="150000"/>
              </a:lnSpc>
            </a:pPr>
            <a:r>
              <a:rPr lang="zh-CN" altLang="en-US" sz="3600" b="1" dirty="0">
                <a:sym typeface="Arial" panose="020B0604020202020204" pitchFamily="34" charset="0"/>
              </a:rPr>
              <a:t>天津市微</a:t>
            </a:r>
            <a:r>
              <a:rPr lang="zh-CN" altLang="en-US" sz="3600" b="1" dirty="0">
                <a:sym typeface="Arial" panose="020B0604020202020204" pitchFamily="34" charset="0"/>
              </a:rPr>
              <a:t>结构摄影大赛联盟</a:t>
            </a:r>
            <a:endParaRPr lang="zh-CN" altLang="en-US" sz="3600" b="1" dirty="0">
              <a:sym typeface="Arial" panose="020B0604020202020204" pitchFamily="34" charset="0"/>
            </a:endParaRPr>
          </a:p>
          <a:p>
            <a:pPr algn="ctr">
              <a:lnSpc>
                <a:spcPct val="150000"/>
              </a:lnSpc>
            </a:pPr>
            <a:r>
              <a:rPr lang="zh-CN" altLang="en-US" sz="3600" b="1" dirty="0">
                <a:sym typeface="Arial" panose="020B0604020202020204" pitchFamily="34" charset="0"/>
              </a:rPr>
              <a:t>“微结构摄影大赛”参赛作品介绍</a:t>
            </a:r>
            <a:endParaRPr lang="zh-CN" altLang="en-US" sz="3600" b="1" dirty="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17070" y="5085628"/>
            <a:ext cx="1107996" cy="461665"/>
          </a:xfrm>
          <a:prstGeom prst="rect">
            <a:avLst/>
          </a:prstGeom>
        </p:spPr>
        <p:txBody>
          <a:bodyPr wrap="none">
            <a:spAutoFit/>
          </a:bodyPr>
          <a:lstStyle/>
          <a:p>
            <a:pPr algn="ctr"/>
            <a:r>
              <a:rPr lang="zh-CN" altLang="en-US" sz="2400" dirty="0">
                <a:latin typeface="微软雅黑" panose="020B0503020204020204" pitchFamily="34" charset="-122"/>
                <a:ea typeface="微软雅黑" panose="020B0503020204020204" pitchFamily="34" charset="-122"/>
              </a:rPr>
              <a:t>参赛图</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8466936" y="5056962"/>
            <a:ext cx="800219" cy="461665"/>
          </a:xfrm>
          <a:prstGeom prst="rect">
            <a:avLst/>
          </a:prstGeom>
        </p:spPr>
        <p:txBody>
          <a:bodyPr wrap="none">
            <a:spAutoFit/>
          </a:bodyPr>
          <a:lstStyle/>
          <a:p>
            <a:pPr algn="ctr"/>
            <a:r>
              <a:rPr lang="zh-CN" altLang="en-US" sz="2400" dirty="0">
                <a:latin typeface="微软雅黑" panose="020B0503020204020204" pitchFamily="34" charset="-122"/>
                <a:ea typeface="微软雅黑" panose="020B0503020204020204" pitchFamily="34" charset="-122"/>
              </a:rPr>
              <a:t>原图</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465833" y="5458393"/>
            <a:ext cx="11520000" cy="1370965"/>
          </a:xfrm>
          <a:prstGeom prst="rect">
            <a:avLst/>
          </a:prstGeom>
        </p:spPr>
        <p:txBody>
          <a:bodyPr wrap="square">
            <a:spAutoFit/>
          </a:bodyPr>
          <a:lstStyle/>
          <a:p>
            <a:pPr algn="just"/>
            <a:r>
              <a:rPr lang="zh-CN" altLang="en-US" sz="1600" b="1" dirty="0">
                <a:solidFill>
                  <a:srgbClr val="FF0000"/>
                </a:solidFill>
                <a:latin typeface="Times New Roman" panose="02020603050405020304" pitchFamily="18" charset="0"/>
                <a:ea typeface="+mj-ea"/>
                <a:cs typeface="Times New Roman" panose="02020603050405020304" pitchFamily="18" charset="0"/>
              </a:rPr>
              <a:t>作品</a:t>
            </a:r>
            <a:r>
              <a:rPr lang="zh-CN" altLang="zh-CN" sz="1600" b="1" dirty="0">
                <a:solidFill>
                  <a:srgbClr val="FF0000"/>
                </a:solidFill>
                <a:latin typeface="Times New Roman" panose="02020603050405020304" pitchFamily="18" charset="0"/>
                <a:ea typeface="+mj-ea"/>
                <a:cs typeface="Times New Roman" panose="02020603050405020304" pitchFamily="18" charset="0"/>
              </a:rPr>
              <a:t>介绍：</a:t>
            </a:r>
            <a:endParaRPr lang="zh-CN" altLang="zh-CN" sz="1600" b="1" dirty="0">
              <a:solidFill>
                <a:srgbClr val="FF0000"/>
              </a:solidFill>
              <a:latin typeface="Times New Roman" panose="02020603050405020304" pitchFamily="18" charset="0"/>
              <a:ea typeface="+mj-ea"/>
              <a:cs typeface="Times New Roman" panose="02020603050405020304" pitchFamily="18" charset="0"/>
            </a:endParaRPr>
          </a:p>
          <a:p>
            <a:pPr algn="just"/>
            <a:r>
              <a:rPr lang="zh-CN" altLang="en-US" sz="1600" dirty="0">
                <a:latin typeface="Times New Roman" panose="02020603050405020304" pitchFamily="18" charset="0"/>
                <a:ea typeface="黑体" panose="02010609060101010101" pitchFamily="49" charset="-122"/>
                <a:cs typeface="Times New Roman" panose="02020603050405020304" pitchFamily="18" charset="0"/>
              </a:rPr>
              <a:t>参赛作品制作描述（包含：拍摄时间，样品类型，制作方法，技术难点）</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 参赛作品</a:t>
            </a:r>
            <a:r>
              <a:rPr lang="zh-CN" altLang="en-US" sz="1600" dirty="0">
                <a:latin typeface="Times New Roman" panose="02020603050405020304" pitchFamily="18" charset="0"/>
                <a:ea typeface="黑体" panose="02010609060101010101" pitchFamily="49" charset="-122"/>
                <a:cs typeface="Times New Roman" panose="02020603050405020304" pitchFamily="18" charset="0"/>
              </a:rPr>
              <a:t>艺术</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描述（对作品想要表达的内涵进行具有文学性或艺术性的阐述）</a:t>
            </a:r>
            <a:endParaRPr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algn="just"/>
            <a:endParaRPr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20000"/>
              </a:lnSpc>
            </a:pPr>
            <a:r>
              <a:rPr lang="zh-CN" altLang="en-US" sz="1600" b="1" dirty="0">
                <a:solidFill>
                  <a:srgbClr val="FF0000"/>
                </a:solidFill>
                <a:latin typeface="Times New Roman" panose="02020603050405020304" pitchFamily="18" charset="0"/>
                <a:ea typeface="+mj-ea"/>
                <a:cs typeface="Times New Roman" panose="02020603050405020304" pitchFamily="18" charset="0"/>
              </a:rPr>
              <a:t>拍摄仪器：</a:t>
            </a:r>
            <a:r>
              <a:rPr sz="1600" dirty="0">
                <a:latin typeface="Times New Roman" panose="02020603050405020304" pitchFamily="18" charset="0"/>
                <a:ea typeface="黑体" panose="02010609060101010101" pitchFamily="49" charset="-122"/>
                <a:cs typeface="Times New Roman" panose="02020603050405020304" pitchFamily="18" charset="0"/>
              </a:rPr>
              <a:t>仪器类型、品牌及型号</a:t>
            </a:r>
            <a:endParaRPr sz="16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p:cNvSpPr/>
          <p:nvPr/>
        </p:nvSpPr>
        <p:spPr>
          <a:xfrm>
            <a:off x="100800" y="26400000"/>
            <a:ext cx="2236510" cy="584775"/>
          </a:xfrm>
          <a:prstGeom prst="rect">
            <a:avLst/>
          </a:prstGeom>
        </p:spPr>
        <p:txBody>
          <a:bodyPr wrap="none">
            <a:spAutoFit/>
          </a:bodyPr>
          <a:lstStyle/>
          <a:p>
            <a:r>
              <a:rPr lang="zh-CN" altLang="en-US" sz="3200" b="1" dirty="0">
                <a:solidFill>
                  <a:srgbClr val="015088"/>
                </a:solidFill>
                <a:latin typeface="+mn-ea"/>
                <a:sym typeface="Arial" panose="020B0604020202020204" pitchFamily="34" charset="0"/>
              </a:rPr>
              <a:t>千里江山图</a:t>
            </a:r>
            <a:endParaRPr lang="zh-CN" altLang="en-US" sz="3200" b="1" dirty="0">
              <a:solidFill>
                <a:srgbClr val="015088"/>
              </a:solidFill>
              <a:latin typeface="+mn-ea"/>
              <a:sym typeface="Arial" panose="020B0604020202020204" pitchFamily="34" charset="0"/>
            </a:endParaRPr>
          </a:p>
        </p:txBody>
      </p:sp>
      <p:sp>
        <p:nvSpPr>
          <p:cNvPr id="13" name="矩形 12"/>
          <p:cNvSpPr/>
          <p:nvPr/>
        </p:nvSpPr>
        <p:spPr>
          <a:xfrm>
            <a:off x="4898190" y="241393"/>
            <a:ext cx="3125470" cy="521970"/>
          </a:xfrm>
          <a:prstGeom prst="rect">
            <a:avLst/>
          </a:prstGeom>
        </p:spPr>
        <p:txBody>
          <a:bodyPr wrap="none">
            <a:spAutoFit/>
          </a:bodyPr>
          <a:lstStyle/>
          <a:p>
            <a:r>
              <a:rPr lang="zh-CN" altLang="en-US" sz="2800" b="1" dirty="0">
                <a:solidFill>
                  <a:srgbClr val="FF0000"/>
                </a:solidFill>
                <a:latin typeface="+mn-ea"/>
                <a:sym typeface="Arial" panose="020B0604020202020204" pitchFamily="34" charset="0"/>
              </a:rPr>
              <a:t>投稿人：</a:t>
            </a:r>
            <a:r>
              <a:rPr lang="zh-CN" altLang="en-US" sz="2800" b="1" dirty="0">
                <a:latin typeface="+mn-ea"/>
                <a:sym typeface="Arial" panose="020B0604020202020204" pitchFamily="34" charset="0"/>
              </a:rPr>
              <a:t>张三 李四</a:t>
            </a:r>
            <a:endParaRPr lang="zh-CN" altLang="en-US" sz="2800" b="1" dirty="0">
              <a:latin typeface="+mn-ea"/>
              <a:sym typeface="Arial" panose="020B0604020202020204" pitchFamily="34" charset="0"/>
            </a:endParaRPr>
          </a:p>
        </p:txBody>
      </p:sp>
      <p:sp>
        <p:nvSpPr>
          <p:cNvPr id="9" name="矩形 8"/>
          <p:cNvSpPr/>
          <p:nvPr/>
        </p:nvSpPr>
        <p:spPr>
          <a:xfrm>
            <a:off x="513600" y="241392"/>
            <a:ext cx="3062605" cy="521970"/>
          </a:xfrm>
          <a:prstGeom prst="rect">
            <a:avLst/>
          </a:prstGeom>
        </p:spPr>
        <p:txBody>
          <a:bodyPr wrap="none">
            <a:spAutoFit/>
          </a:bodyPr>
          <a:lstStyle/>
          <a:p>
            <a:r>
              <a:rPr lang="zh-CN" altLang="en-US" sz="2800" b="1" dirty="0">
                <a:solidFill>
                  <a:srgbClr val="FF0000"/>
                </a:solidFill>
                <a:latin typeface="+mn-ea"/>
                <a:sym typeface="Arial" panose="020B0604020202020204" pitchFamily="34" charset="0"/>
              </a:rPr>
              <a:t>作品名称：</a:t>
            </a:r>
            <a:r>
              <a:rPr lang="en-US" altLang="zh-CN" sz="2800" b="1" dirty="0">
                <a:latin typeface="+mn-ea"/>
                <a:sym typeface="Arial" panose="020B0604020202020204" pitchFamily="34" charset="0"/>
              </a:rPr>
              <a:t>XXXXX</a:t>
            </a:r>
            <a:endParaRPr lang="en-US" altLang="zh-CN" sz="2800" b="1" dirty="0">
              <a:latin typeface="+mn-ea"/>
              <a:sym typeface="Arial" panose="020B0604020202020204" pitchFamily="34" charset="0"/>
            </a:endParaRPr>
          </a:p>
        </p:txBody>
      </p:sp>
      <p:sp>
        <p:nvSpPr>
          <p:cNvPr id="4" name="矩形 3"/>
          <p:cNvSpPr/>
          <p:nvPr>
            <p:custDataLst>
              <p:tags r:id="rId1"/>
            </p:custDataLst>
          </p:nvPr>
        </p:nvSpPr>
        <p:spPr>
          <a:xfrm>
            <a:off x="8289090" y="241393"/>
            <a:ext cx="3553460" cy="521970"/>
          </a:xfrm>
          <a:prstGeom prst="rect">
            <a:avLst/>
          </a:prstGeom>
        </p:spPr>
        <p:txBody>
          <a:bodyPr wrap="none">
            <a:spAutoFit/>
          </a:bodyPr>
          <a:p>
            <a:pPr algn="l"/>
            <a:r>
              <a:rPr lang="zh-CN" altLang="en-US" sz="2800" b="1" dirty="0">
                <a:solidFill>
                  <a:srgbClr val="FF0000"/>
                </a:solidFill>
                <a:latin typeface="+mn-ea"/>
                <a:sym typeface="Arial" panose="020B0604020202020204" pitchFamily="34" charset="0"/>
              </a:rPr>
              <a:t>单位名称：</a:t>
            </a:r>
            <a:r>
              <a:rPr lang="en-US" altLang="zh-CN" sz="2800" b="1" dirty="0">
                <a:latin typeface="+mn-ea"/>
                <a:sym typeface="Arial" panose="020B0604020202020204" pitchFamily="34" charset="0"/>
              </a:rPr>
              <a:t>XXXX</a:t>
            </a:r>
            <a:r>
              <a:rPr lang="zh-CN" altLang="en-US" sz="2800" b="1" dirty="0">
                <a:latin typeface="+mn-ea"/>
                <a:sym typeface="Arial" panose="020B0604020202020204" pitchFamily="34" charset="0"/>
              </a:rPr>
              <a:t>大学</a:t>
            </a:r>
            <a:endParaRPr lang="zh-CN" altLang="en-US" sz="2800" b="1" dirty="0">
              <a:latin typeface="+mn-ea"/>
              <a:sym typeface="Arial" panose="020B0604020202020204" pitchFamily="34" charset="0"/>
            </a:endParaRPr>
          </a:p>
        </p:txBody>
      </p:sp>
      <p:sp>
        <p:nvSpPr>
          <p:cNvPr id="10" name="矩形 9"/>
          <p:cNvSpPr/>
          <p:nvPr>
            <p:custDataLst>
              <p:tags r:id="rId2"/>
            </p:custDataLst>
          </p:nvPr>
        </p:nvSpPr>
        <p:spPr>
          <a:xfrm>
            <a:off x="513600" y="715102"/>
            <a:ext cx="4384675" cy="521970"/>
          </a:xfrm>
          <a:prstGeom prst="rect">
            <a:avLst/>
          </a:prstGeom>
        </p:spPr>
        <p:txBody>
          <a:bodyPr wrap="none">
            <a:spAutoFit/>
          </a:bodyPr>
          <a:p>
            <a:pPr algn="l"/>
            <a:r>
              <a:rPr lang="zh-CN" altLang="en-US" sz="2800" b="1" dirty="0">
                <a:solidFill>
                  <a:srgbClr val="FF0000"/>
                </a:solidFill>
                <a:latin typeface="+mn-ea"/>
                <a:sym typeface="Arial" panose="020B0604020202020204" pitchFamily="34" charset="0"/>
              </a:rPr>
              <a:t>联系方式：</a:t>
            </a:r>
            <a:r>
              <a:rPr lang="en-US" altLang="zh-CN" sz="2800" b="1" dirty="0">
                <a:latin typeface="+mn-ea"/>
                <a:sym typeface="Arial" panose="020B0604020202020204" pitchFamily="34" charset="0"/>
              </a:rPr>
              <a:t>XXX</a:t>
            </a:r>
            <a:r>
              <a:rPr lang="en-US" altLang="zh-CN" sz="2800" b="1" dirty="0">
                <a:latin typeface="+mn-ea"/>
                <a:sym typeface="Arial" panose="020B0604020202020204" pitchFamily="34" charset="0"/>
              </a:rPr>
              <a:t>XXXXXXX</a:t>
            </a:r>
            <a:r>
              <a:rPr lang="en-US" altLang="zh-CN" sz="2800" b="1" dirty="0">
                <a:latin typeface="+mn-ea"/>
                <a:sym typeface="Arial" panose="020B0604020202020204" pitchFamily="34" charset="0"/>
              </a:rPr>
              <a:t>X</a:t>
            </a:r>
            <a:endParaRPr lang="en-US" altLang="zh-CN" sz="2800" b="1" dirty="0">
              <a:latin typeface="+mn-ea"/>
              <a:sym typeface="Arial" panose="020B0604020202020204" pitchFamily="34" charset="0"/>
            </a:endParaRPr>
          </a:p>
        </p:txBody>
      </p:sp>
      <p:sp>
        <p:nvSpPr>
          <p:cNvPr id="11" name="矩形 10"/>
          <p:cNvSpPr/>
          <p:nvPr>
            <p:custDataLst>
              <p:tags r:id="rId3"/>
            </p:custDataLst>
          </p:nvPr>
        </p:nvSpPr>
        <p:spPr>
          <a:xfrm>
            <a:off x="8289175" y="715102"/>
            <a:ext cx="2351405" cy="521970"/>
          </a:xfrm>
          <a:prstGeom prst="rect">
            <a:avLst/>
          </a:prstGeom>
        </p:spPr>
        <p:txBody>
          <a:bodyPr wrap="none">
            <a:spAutoFit/>
          </a:bodyPr>
          <a:p>
            <a:r>
              <a:rPr lang="zh-CN" altLang="en-US" sz="2800" b="1" dirty="0">
                <a:solidFill>
                  <a:srgbClr val="FF0000"/>
                </a:solidFill>
                <a:latin typeface="+mn-ea"/>
                <a:sym typeface="Arial" panose="020B0604020202020204" pitchFamily="34" charset="0"/>
              </a:rPr>
              <a:t>导师：</a:t>
            </a:r>
            <a:r>
              <a:rPr lang="en-US" altLang="zh-CN" sz="2800" b="1" dirty="0">
                <a:latin typeface="+mn-ea"/>
                <a:sym typeface="Arial" panose="020B0604020202020204" pitchFamily="34" charset="0"/>
              </a:rPr>
              <a:t>XXXXX</a:t>
            </a:r>
            <a:endParaRPr lang="en-US" altLang="zh-CN" sz="2800" b="1" dirty="0">
              <a:latin typeface="+mn-ea"/>
              <a:sym typeface="Arial" panose="020B0604020202020204" pitchFamily="34" charset="0"/>
            </a:endParaRPr>
          </a:p>
        </p:txBody>
      </p:sp>
      <p:sp>
        <p:nvSpPr>
          <p:cNvPr id="12" name="矩形 11"/>
          <p:cNvSpPr/>
          <p:nvPr/>
        </p:nvSpPr>
        <p:spPr>
          <a:xfrm>
            <a:off x="572770" y="1233170"/>
            <a:ext cx="5514340" cy="3874770"/>
          </a:xfrm>
          <a:prstGeom prst="rect">
            <a:avLst/>
          </a:prstGeom>
          <a:noFill/>
          <a:ln w="28575" cmpd="sng">
            <a:solidFill>
              <a:schemeClr val="accent1">
                <a:shade val="50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noFill/>
            </a:endParaRPr>
          </a:p>
        </p:txBody>
      </p:sp>
      <p:sp>
        <p:nvSpPr>
          <p:cNvPr id="14" name="矩形 13"/>
          <p:cNvSpPr/>
          <p:nvPr>
            <p:custDataLst>
              <p:tags r:id="rId4"/>
            </p:custDataLst>
          </p:nvPr>
        </p:nvSpPr>
        <p:spPr>
          <a:xfrm>
            <a:off x="6328410" y="1233170"/>
            <a:ext cx="5514340" cy="3874770"/>
          </a:xfrm>
          <a:prstGeom prst="rect">
            <a:avLst/>
          </a:prstGeom>
          <a:noFill/>
          <a:ln w="28575"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4550" y="1337945"/>
            <a:ext cx="5160645" cy="3618865"/>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5090" y="1339215"/>
            <a:ext cx="4823460" cy="3618230"/>
          </a:xfrm>
          <a:prstGeom prst="rect">
            <a:avLst/>
          </a:prstGeom>
        </p:spPr>
      </p:pic>
      <p:sp>
        <p:nvSpPr>
          <p:cNvPr id="2" name="矩形 1"/>
          <p:cNvSpPr/>
          <p:nvPr/>
        </p:nvSpPr>
        <p:spPr>
          <a:xfrm>
            <a:off x="2617070" y="4905288"/>
            <a:ext cx="1107996" cy="461665"/>
          </a:xfrm>
          <a:prstGeom prst="rect">
            <a:avLst/>
          </a:prstGeom>
        </p:spPr>
        <p:txBody>
          <a:bodyPr wrap="none">
            <a:spAutoFit/>
          </a:bodyPr>
          <a:lstStyle/>
          <a:p>
            <a:pPr algn="ctr"/>
            <a:r>
              <a:rPr lang="zh-CN" altLang="en-US" sz="2400" dirty="0">
                <a:latin typeface="微软雅黑" panose="020B0503020204020204" pitchFamily="34" charset="-122"/>
                <a:ea typeface="微软雅黑" panose="020B0503020204020204" pitchFamily="34" charset="-122"/>
              </a:rPr>
              <a:t>参赛图</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8466936" y="4903927"/>
            <a:ext cx="800219" cy="461665"/>
          </a:xfrm>
          <a:prstGeom prst="rect">
            <a:avLst/>
          </a:prstGeom>
        </p:spPr>
        <p:txBody>
          <a:bodyPr wrap="none">
            <a:spAutoFit/>
          </a:bodyPr>
          <a:lstStyle/>
          <a:p>
            <a:pPr algn="ctr"/>
            <a:r>
              <a:rPr lang="zh-CN" altLang="en-US" sz="2400" dirty="0">
                <a:latin typeface="微软雅黑" panose="020B0503020204020204" pitchFamily="34" charset="-122"/>
                <a:ea typeface="微软雅黑" panose="020B0503020204020204" pitchFamily="34" charset="-122"/>
              </a:rPr>
              <a:t>原图</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5" name="矩形 4"/>
          <p:cNvSpPr/>
          <p:nvPr/>
        </p:nvSpPr>
        <p:spPr>
          <a:xfrm>
            <a:off x="513458" y="5260908"/>
            <a:ext cx="11520000" cy="1568450"/>
          </a:xfrm>
          <a:prstGeom prst="rect">
            <a:avLst/>
          </a:prstGeom>
        </p:spPr>
        <p:txBody>
          <a:bodyPr wrap="square">
            <a:spAutoFit/>
          </a:bodyPr>
          <a:lstStyle/>
          <a:p>
            <a:pPr algn="just"/>
            <a:r>
              <a:rPr lang="zh-CN" altLang="en-US" sz="1600" b="1" dirty="0">
                <a:solidFill>
                  <a:srgbClr val="FF0000"/>
                </a:solidFill>
                <a:latin typeface="Times New Roman" panose="02020603050405020304" pitchFamily="18" charset="0"/>
                <a:ea typeface="+mj-ea"/>
                <a:cs typeface="Times New Roman" panose="02020603050405020304" pitchFamily="18" charset="0"/>
              </a:rPr>
              <a:t>作品</a:t>
            </a:r>
            <a:r>
              <a:rPr lang="zh-CN" altLang="zh-CN" sz="1600" b="1" dirty="0">
                <a:solidFill>
                  <a:srgbClr val="FF0000"/>
                </a:solidFill>
                <a:latin typeface="Times New Roman" panose="02020603050405020304" pitchFamily="18" charset="0"/>
                <a:ea typeface="+mj-ea"/>
                <a:cs typeface="Times New Roman" panose="02020603050405020304" pitchFamily="18" charset="0"/>
              </a:rPr>
              <a:t>介绍：</a:t>
            </a:r>
            <a:endParaRPr lang="zh-CN" altLang="zh-CN" sz="1600" b="1" dirty="0">
              <a:solidFill>
                <a:srgbClr val="FF0000"/>
              </a:solidFill>
              <a:latin typeface="Times New Roman" panose="02020603050405020304" pitchFamily="18" charset="0"/>
              <a:ea typeface="+mj-ea"/>
              <a:cs typeface="Times New Roman" panose="02020603050405020304" pitchFamily="18" charset="0"/>
            </a:endParaRPr>
          </a:p>
          <a:p>
            <a:pPr algn="just"/>
            <a:r>
              <a:rPr lang="zh-CN" altLang="en-US" sz="1600" dirty="0">
                <a:latin typeface="Times New Roman" panose="02020603050405020304" pitchFamily="18" charset="0"/>
                <a:ea typeface="黑体" panose="02010609060101010101" pitchFamily="49" charset="-122"/>
                <a:cs typeface="Times New Roman" panose="02020603050405020304" pitchFamily="18" charset="0"/>
                <a:sym typeface="+mn-ea"/>
              </a:rPr>
              <a:t>样品是经过强力的挤压变形制备的用于电催化产氢的一体化铁电极材料，样品制备过程中需要精确调控机械外力施加的大小及角度。图片拍摄需要对将样品转好角度，对扫描电镜的景深要求较高。经过上色后图片很像中国十大传世名画之一的北宋天才画家王希孟所作千里江山图，材料经过挤压得到的纹理很像层峦叠嶂的山峰沟壑，同时材料下面的背底图像也很像一池湖水，同时水中似有似无的有一些山峦的倒影，右上角还有一只飞鸟。</a:t>
            </a:r>
            <a:endParaRPr lang="en-US" altLang="zh-CN" sz="1600" dirty="0">
              <a:latin typeface="Times New Roman" panose="02020603050405020304" pitchFamily="18" charset="0"/>
              <a:ea typeface="黑体" panose="02010609060101010101" pitchFamily="49" charset="-122"/>
              <a:cs typeface="Times New Roman" panose="02020603050405020304" pitchFamily="18" charset="0"/>
            </a:endParaRPr>
          </a:p>
          <a:p>
            <a:pPr algn="just"/>
            <a:r>
              <a:rPr lang="zh-CN" altLang="en-US" sz="1600" b="1" dirty="0">
                <a:solidFill>
                  <a:srgbClr val="FF0000"/>
                </a:solidFill>
                <a:latin typeface="Times New Roman" panose="02020603050405020304" pitchFamily="18" charset="0"/>
                <a:ea typeface="+mj-ea"/>
                <a:cs typeface="Times New Roman" panose="02020603050405020304" pitchFamily="18" charset="0"/>
              </a:rPr>
              <a:t>拍摄仪器：</a:t>
            </a:r>
            <a:r>
              <a:rPr lang="zh-CN" altLang="en-US" sz="1600" dirty="0">
                <a:latin typeface="Times New Roman" panose="02020603050405020304" pitchFamily="18" charset="0"/>
                <a:ea typeface="黑体" panose="02010609060101010101" pitchFamily="49" charset="-122"/>
                <a:cs typeface="Times New Roman" panose="02020603050405020304" pitchFamily="18" charset="0"/>
                <a:sym typeface="+mn-ea"/>
              </a:rPr>
              <a:t>扫描电镜</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sym typeface="+mn-ea"/>
              </a:rPr>
              <a:t> Sigma 300</a:t>
            </a:r>
            <a:endParaRPr sz="16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矩形 7"/>
          <p:cNvSpPr/>
          <p:nvPr/>
        </p:nvSpPr>
        <p:spPr>
          <a:xfrm>
            <a:off x="100800" y="26400000"/>
            <a:ext cx="2236510" cy="584775"/>
          </a:xfrm>
          <a:prstGeom prst="rect">
            <a:avLst/>
          </a:prstGeom>
        </p:spPr>
        <p:txBody>
          <a:bodyPr wrap="none">
            <a:spAutoFit/>
          </a:bodyPr>
          <a:lstStyle/>
          <a:p>
            <a:r>
              <a:rPr lang="zh-CN" altLang="en-US" sz="3200" b="1" dirty="0">
                <a:solidFill>
                  <a:srgbClr val="015088"/>
                </a:solidFill>
                <a:latin typeface="+mn-ea"/>
                <a:sym typeface="Arial" panose="020B0604020202020204" pitchFamily="34" charset="0"/>
              </a:rPr>
              <a:t>千里江山图</a:t>
            </a:r>
            <a:endParaRPr lang="zh-CN" altLang="en-US" sz="3200" b="1" dirty="0">
              <a:solidFill>
                <a:srgbClr val="015088"/>
              </a:solidFill>
              <a:latin typeface="+mn-ea"/>
              <a:sym typeface="Arial" panose="020B0604020202020204" pitchFamily="34" charset="0"/>
            </a:endParaRPr>
          </a:p>
        </p:txBody>
      </p:sp>
      <p:sp>
        <p:nvSpPr>
          <p:cNvPr id="13" name="矩形 12"/>
          <p:cNvSpPr/>
          <p:nvPr/>
        </p:nvSpPr>
        <p:spPr>
          <a:xfrm>
            <a:off x="5017570" y="384268"/>
            <a:ext cx="2414270" cy="521970"/>
          </a:xfrm>
          <a:prstGeom prst="rect">
            <a:avLst/>
          </a:prstGeom>
        </p:spPr>
        <p:txBody>
          <a:bodyPr wrap="none">
            <a:spAutoFit/>
          </a:bodyPr>
          <a:lstStyle/>
          <a:p>
            <a:r>
              <a:rPr lang="zh-CN" altLang="en-US" sz="2800" b="1" dirty="0">
                <a:solidFill>
                  <a:srgbClr val="FF0000"/>
                </a:solidFill>
                <a:latin typeface="+mn-ea"/>
                <a:sym typeface="Arial" panose="020B0604020202020204" pitchFamily="34" charset="0"/>
              </a:rPr>
              <a:t>投稿人：</a:t>
            </a:r>
            <a:r>
              <a:rPr lang="zh-CN" altLang="en-US" sz="2800" b="1" dirty="0">
                <a:latin typeface="+mn-ea"/>
                <a:sym typeface="Arial" panose="020B0604020202020204" pitchFamily="34" charset="0"/>
              </a:rPr>
              <a:t>张三 </a:t>
            </a:r>
            <a:endParaRPr lang="zh-CN" altLang="en-US" sz="2800" b="1" dirty="0">
              <a:latin typeface="+mn-ea"/>
              <a:sym typeface="Arial" panose="020B0604020202020204" pitchFamily="34" charset="0"/>
            </a:endParaRPr>
          </a:p>
        </p:txBody>
      </p:sp>
      <p:sp>
        <p:nvSpPr>
          <p:cNvPr id="9" name="矩形 8"/>
          <p:cNvSpPr/>
          <p:nvPr/>
        </p:nvSpPr>
        <p:spPr>
          <a:xfrm>
            <a:off x="513600" y="384267"/>
            <a:ext cx="3738880" cy="521970"/>
          </a:xfrm>
          <a:prstGeom prst="rect">
            <a:avLst/>
          </a:prstGeom>
        </p:spPr>
        <p:txBody>
          <a:bodyPr wrap="none">
            <a:spAutoFit/>
          </a:bodyPr>
          <a:lstStyle/>
          <a:p>
            <a:pPr algn="l"/>
            <a:r>
              <a:rPr lang="zh-CN" altLang="en-US" sz="2800" b="1" dirty="0">
                <a:solidFill>
                  <a:srgbClr val="FF0000"/>
                </a:solidFill>
                <a:latin typeface="+mn-ea"/>
                <a:sym typeface="Arial" panose="020B0604020202020204" pitchFamily="34" charset="0"/>
              </a:rPr>
              <a:t>作品名称：</a:t>
            </a:r>
            <a:r>
              <a:rPr lang="zh-CN" altLang="en-US" sz="2800" b="1" dirty="0">
                <a:latin typeface="+mn-ea"/>
                <a:sym typeface="Arial" panose="020B0604020202020204" pitchFamily="34" charset="0"/>
              </a:rPr>
              <a:t>千里江山图</a:t>
            </a:r>
            <a:endParaRPr lang="en-US" altLang="zh-CN" sz="2800" b="1" dirty="0">
              <a:latin typeface="+mn-ea"/>
              <a:sym typeface="Arial" panose="020B0604020202020204" pitchFamily="34" charset="0"/>
            </a:endParaRPr>
          </a:p>
        </p:txBody>
      </p:sp>
      <p:sp>
        <p:nvSpPr>
          <p:cNvPr id="4" name="矩形 3"/>
          <p:cNvSpPr/>
          <p:nvPr>
            <p:custDataLst>
              <p:tags r:id="rId3"/>
            </p:custDataLst>
          </p:nvPr>
        </p:nvSpPr>
        <p:spPr>
          <a:xfrm>
            <a:off x="7731560" y="384268"/>
            <a:ext cx="4094480" cy="521970"/>
          </a:xfrm>
          <a:prstGeom prst="rect">
            <a:avLst/>
          </a:prstGeom>
        </p:spPr>
        <p:txBody>
          <a:bodyPr wrap="none">
            <a:spAutoFit/>
          </a:bodyPr>
          <a:p>
            <a:pPr algn="l"/>
            <a:r>
              <a:rPr lang="zh-CN" altLang="en-US" sz="2800" b="1" dirty="0">
                <a:solidFill>
                  <a:srgbClr val="FF0000"/>
                </a:solidFill>
                <a:latin typeface="+mn-ea"/>
                <a:sym typeface="Arial" panose="020B0604020202020204" pitchFamily="34" charset="0"/>
              </a:rPr>
              <a:t>单位名称：</a:t>
            </a:r>
            <a:r>
              <a:rPr lang="zh-CN" altLang="en-US" sz="2800" b="1" dirty="0">
                <a:latin typeface="+mn-ea"/>
                <a:sym typeface="Arial" panose="020B0604020202020204" pitchFamily="34" charset="0"/>
              </a:rPr>
              <a:t>天津大学大学</a:t>
            </a:r>
            <a:endParaRPr lang="zh-CN" altLang="en-US" sz="2800" b="1" dirty="0">
              <a:latin typeface="+mn-ea"/>
              <a:sym typeface="Arial" panose="020B0604020202020204" pitchFamily="34" charset="0"/>
            </a:endParaRPr>
          </a:p>
        </p:txBody>
      </p:sp>
      <p:sp>
        <p:nvSpPr>
          <p:cNvPr id="10" name="矩形 9"/>
          <p:cNvSpPr/>
          <p:nvPr>
            <p:custDataLst>
              <p:tags r:id="rId4"/>
            </p:custDataLst>
          </p:nvPr>
        </p:nvSpPr>
        <p:spPr>
          <a:xfrm>
            <a:off x="513600" y="857977"/>
            <a:ext cx="4133215" cy="521970"/>
          </a:xfrm>
          <a:prstGeom prst="rect">
            <a:avLst/>
          </a:prstGeom>
        </p:spPr>
        <p:txBody>
          <a:bodyPr wrap="none">
            <a:spAutoFit/>
          </a:bodyPr>
          <a:p>
            <a:pPr algn="l"/>
            <a:r>
              <a:rPr lang="zh-CN" altLang="en-US" sz="2800" b="1" dirty="0">
                <a:solidFill>
                  <a:srgbClr val="FF0000"/>
                </a:solidFill>
                <a:latin typeface="+mn-ea"/>
                <a:sym typeface="Arial" panose="020B0604020202020204" pitchFamily="34" charset="0"/>
              </a:rPr>
              <a:t>联系方式：</a:t>
            </a:r>
            <a:r>
              <a:rPr lang="en-US" altLang="zh-CN" sz="2800" b="1" dirty="0">
                <a:solidFill>
                  <a:srgbClr val="FF0000"/>
                </a:solidFill>
                <a:latin typeface="+mn-ea"/>
                <a:sym typeface="Arial" panose="020B0604020202020204" pitchFamily="34" charset="0"/>
              </a:rPr>
              <a:t>01234567890</a:t>
            </a:r>
            <a:endParaRPr lang="en-US" altLang="zh-CN" sz="2800" b="1" dirty="0">
              <a:solidFill>
                <a:srgbClr val="FF0000"/>
              </a:solidFill>
              <a:latin typeface="+mn-ea"/>
              <a:sym typeface="Arial" panose="020B0604020202020204" pitchFamily="34" charset="0"/>
            </a:endParaRPr>
          </a:p>
        </p:txBody>
      </p:sp>
      <p:sp>
        <p:nvSpPr>
          <p:cNvPr id="11" name="矩形 10"/>
          <p:cNvSpPr/>
          <p:nvPr>
            <p:custDataLst>
              <p:tags r:id="rId5"/>
            </p:custDataLst>
          </p:nvPr>
        </p:nvSpPr>
        <p:spPr>
          <a:xfrm>
            <a:off x="7802765" y="857977"/>
            <a:ext cx="1960880" cy="521970"/>
          </a:xfrm>
          <a:prstGeom prst="rect">
            <a:avLst/>
          </a:prstGeom>
        </p:spPr>
        <p:txBody>
          <a:bodyPr wrap="none">
            <a:spAutoFit/>
          </a:bodyPr>
          <a:p>
            <a:r>
              <a:rPr lang="zh-CN" altLang="en-US" sz="2800" b="1" dirty="0">
                <a:solidFill>
                  <a:srgbClr val="FF0000"/>
                </a:solidFill>
                <a:latin typeface="+mn-ea"/>
                <a:sym typeface="Arial" panose="020B0604020202020204" pitchFamily="34" charset="0"/>
              </a:rPr>
              <a:t>导师：</a:t>
            </a:r>
            <a:r>
              <a:rPr lang="zh-CN" altLang="en-US" sz="2800" b="1" dirty="0">
                <a:latin typeface="+mn-ea"/>
                <a:sym typeface="Arial" panose="020B0604020202020204" pitchFamily="34" charset="0"/>
              </a:rPr>
              <a:t>李四</a:t>
            </a:r>
            <a:endParaRPr lang="zh-CN" altLang="en-US" sz="2800" b="1" dirty="0">
              <a:latin typeface="+mn-ea"/>
              <a:sym typeface="Arial" panose="020B0604020202020204" pitchFamily="34" charset="0"/>
            </a:endParaRPr>
          </a:p>
        </p:txBody>
      </p:sp>
      <p:sp>
        <p:nvSpPr>
          <p:cNvPr id="12" name="文本框 11"/>
          <p:cNvSpPr txBox="1"/>
          <p:nvPr/>
        </p:nvSpPr>
        <p:spPr>
          <a:xfrm>
            <a:off x="0" y="0"/>
            <a:ext cx="949325" cy="493395"/>
          </a:xfrm>
          <a:prstGeom prst="rect">
            <a:avLst/>
          </a:prstGeom>
          <a:noFill/>
        </p:spPr>
        <p:txBody>
          <a:bodyPr wrap="square" rtlCol="0" anchor="t">
            <a:noAutofit/>
          </a:bodyPr>
          <a:p>
            <a:r>
              <a:rPr lang="zh-CN" altLang="en-US" sz="2800" b="1" dirty="0">
                <a:solidFill>
                  <a:schemeClr val="accent1">
                    <a:lumMod val="75000"/>
                  </a:schemeClr>
                </a:solidFill>
                <a:latin typeface="+mn-ea"/>
                <a:sym typeface="Arial" panose="020B0604020202020204" pitchFamily="34" charset="0"/>
              </a:rPr>
              <a:t>示例：</a:t>
            </a:r>
            <a:endParaRPr lang="zh-CN" altLang="en-US" sz="2800" b="1" dirty="0">
              <a:solidFill>
                <a:schemeClr val="accent1">
                  <a:lumMod val="75000"/>
                </a:schemeClr>
              </a:solidFill>
              <a:latin typeface="+mn-ea"/>
              <a:sym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TEMPLATE_CATEGORY" val="diagram"/>
  <p:tag name="KSO_WM_TEMPLATE_INDEX" val="160670"/>
  <p:tag name="KSO_WM_UNIT_TYPE" val="g"/>
  <p:tag name="KSO_WM_UNIT_INDEX" val="1"/>
  <p:tag name="KSO_WM_UNIT_ID" val="diagram160670_3*g*1"/>
  <p:tag name="KSO_WM_UNIT_CLEAR" val="1"/>
  <p:tag name="KSO_WM_UNIT_LAYERLEVEL" val="1"/>
  <p:tag name="KSO_WM_UNIT_VALUE" val="16"/>
  <p:tag name="KSO_WM_UNIT_HIGHLIGHT" val="0"/>
  <p:tag name="KSO_WM_UNIT_COMPATIBLE" val="1"/>
  <p:tag name="KSO_WM_UNIT_RELATE_UNITID" val="diagram160670_3*l*1"/>
  <p:tag name="KSO_WM_UNIT_PRESET_TEXT_INDEX" val="3"/>
  <p:tag name="KSO_WM_UNIT_PRESET_TEXT_LEN" val="17"/>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COMMONDATA" val="eyJoZGlkIjoiMmZjNGNmMzA4YTE1NGI1Y2JhMGFiMTVjMDcyY2FhYzIifQ=="/>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458</Words>
  <Application>WPS 演示</Application>
  <PresentationFormat>宽屏</PresentationFormat>
  <Paragraphs>46</Paragraphs>
  <Slides>3</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vt:i4>
      </vt:variant>
    </vt:vector>
  </HeadingPairs>
  <TitlesOfParts>
    <vt:vector size="14" baseType="lpstr">
      <vt:lpstr>Arial</vt:lpstr>
      <vt:lpstr>宋体</vt:lpstr>
      <vt:lpstr>Wingdings</vt:lpstr>
      <vt:lpstr>微软雅黑</vt:lpstr>
      <vt:lpstr>Times New Roman</vt:lpstr>
      <vt:lpstr>黑体</vt:lpstr>
      <vt:lpstr>等线</vt:lpstr>
      <vt:lpstr>Arial Unicode MS</vt:lpstr>
      <vt:lpstr>等线 Light</vt:lpstr>
      <vt:lpstr>Calibri</vt:lpstr>
      <vt:lpstr>1_Office 主题​​</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maofanw@163.com</dc:creator>
  <cp:lastModifiedBy>April</cp:lastModifiedBy>
  <cp:revision>4</cp:revision>
  <dcterms:created xsi:type="dcterms:W3CDTF">2023-09-21T03:59:00Z</dcterms:created>
  <dcterms:modified xsi:type="dcterms:W3CDTF">2023-10-11T08:11:47Z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DFC5944CA1194BE4BC8CF6AEB3653972_12</vt:lpwstr>
  </property>
  <property fmtid="{D5CDD505-2E9C-101B-9397-08002B2CF9AE}" pid="3" name="KSOProductBuildVer">
    <vt:lpwstr>2052-12.1.0.15374</vt:lpwstr>
  </property>
</Properties>
</file>